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2"/>
  </p:sldMasterIdLst>
  <p:notesMasterIdLst>
    <p:notesMasterId r:id="rId23"/>
  </p:notesMasterIdLst>
  <p:sldIdLst>
    <p:sldId id="257" r:id="rId3"/>
    <p:sldId id="258" r:id="rId4"/>
    <p:sldId id="360" r:id="rId5"/>
    <p:sldId id="361" r:id="rId6"/>
    <p:sldId id="362" r:id="rId7"/>
    <p:sldId id="364" r:id="rId8"/>
    <p:sldId id="264" r:id="rId9"/>
    <p:sldId id="348" r:id="rId10"/>
    <p:sldId id="336" r:id="rId11"/>
    <p:sldId id="266" r:id="rId12"/>
    <p:sldId id="355" r:id="rId13"/>
    <p:sldId id="350" r:id="rId14"/>
    <p:sldId id="351" r:id="rId15"/>
    <p:sldId id="267" r:id="rId16"/>
    <p:sldId id="268" r:id="rId17"/>
    <p:sldId id="349" r:id="rId18"/>
    <p:sldId id="365" r:id="rId19"/>
    <p:sldId id="356" r:id="rId20"/>
    <p:sldId id="367" r:id="rId21"/>
    <p:sldId id="3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9D51"/>
    <a:srgbClr val="00DA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2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86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85A2B-B56C-45C9-85C2-E69A2E58160C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104886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4886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6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86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5173E-5229-41B9-A1A3-5088872901D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30" name="Straight Connector 31"/>
            <p:cNvCxnSpPr>
              <a:cxnSpLocks/>
            </p:cNvCxnSpPr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1" name="Straight Connector 20"/>
            <p:cNvCxnSpPr>
              <a:cxnSpLocks/>
            </p:cNvCxnSpPr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78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8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83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8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8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8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87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88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789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90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4879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500C-6C84-4A1F-B7CE-E54329785061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104879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00F27-EB0C-4FC5-B94D-331BF20A44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71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7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500C-6C84-4A1F-B7CE-E54329785061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104877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7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00F27-EB0C-4FC5-B94D-331BF20A44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7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1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19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2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500C-6C84-4A1F-B7CE-E54329785061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104872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00F27-EB0C-4FC5-B94D-331BF20A446F}" type="slidenum">
              <a:rPr lang="en-US" smtClean="0"/>
              <a:t>‹#›</a:t>
            </a:fld>
            <a:endParaRPr lang="en-US"/>
          </a:p>
        </p:txBody>
      </p:sp>
      <p:sp>
        <p:nvSpPr>
          <p:cNvPr id="1048723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8724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5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66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6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500C-6C84-4A1F-B7CE-E54329785061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104876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6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00F27-EB0C-4FC5-B94D-331BF20A44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4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4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500C-6C84-4A1F-B7CE-E54329785061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104874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4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00F27-EB0C-4FC5-B94D-331BF20A446F}" type="slidenum">
              <a:rPr lang="en-US" smtClean="0"/>
              <a:t>‹#›</a:t>
            </a:fld>
            <a:endParaRPr lang="en-US"/>
          </a:p>
        </p:txBody>
      </p:sp>
      <p:sp>
        <p:nvSpPr>
          <p:cNvPr id="1048748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8749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5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76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77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7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500C-6C84-4A1F-B7CE-E54329785061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104877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00F27-EB0C-4FC5-B94D-331BF20A44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5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5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500C-6C84-4A1F-B7CE-E54329785061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104875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00F27-EB0C-4FC5-B94D-331BF20A44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9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9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500C-6C84-4A1F-B7CE-E54329785061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104879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00F27-EB0C-4FC5-B94D-331BF20A44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_Title Green">
    <p:bg>
      <p:bgPr>
        <a:solidFill>
          <a:srgbClr val="00DB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raphic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600" y="0"/>
            <a:ext cx="1982400" cy="1486800"/>
          </a:xfrm>
          <a:prstGeom prst="rect">
            <a:avLst/>
          </a:prstGeom>
        </p:spPr>
      </p:pic>
      <p:pic>
        <p:nvPicPr>
          <p:cNvPr id="2097153" name="r1Artboard 3 copy 34edsw.pdf"/>
          <p:cNvPicPr>
            <a:picLocks noChangeAspect="1"/>
          </p:cNvPicPr>
          <p:nvPr userDrawn="1"/>
        </p:nvPicPr>
        <p:blipFill rotWithShape="1">
          <a:blip r:embed="rId3">
            <a:alphaModFix amt="55000"/>
          </a:blip>
          <a:srcRect l="-127" t="37299" r="51849" b="14438"/>
          <a:stretch>
            <a:fillRect/>
          </a:stretch>
        </p:blipFill>
        <p:spPr>
          <a:xfrm>
            <a:off x="3758638" y="0"/>
            <a:ext cx="843336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8581" name="Title 1"/>
          <p:cNvSpPr>
            <a:spLocks noGrp="1"/>
          </p:cNvSpPr>
          <p:nvPr>
            <p:ph type="title" hasCustomPrompt="1"/>
          </p:nvPr>
        </p:nvSpPr>
        <p:spPr>
          <a:xfrm>
            <a:off x="540000" y="2826958"/>
            <a:ext cx="9767782" cy="1519968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lnSpc>
                <a:spcPct val="70000"/>
              </a:lnSpc>
              <a:defRPr sz="12000" b="1" i="0">
                <a:solidFill>
                  <a:schemeClr val="tx1"/>
                </a:solidFill>
                <a:latin typeface="Equip Extended" panose="02000503030000020004" pitchFamily="2" charset="77"/>
              </a:defRPr>
            </a:lvl1pPr>
          </a:lstStyle>
          <a:p>
            <a:r>
              <a:rPr lang="en-GB" dirty="0"/>
              <a:t>Edit title</a:t>
            </a:r>
            <a:endParaRPr lang="en-PT" dirty="0"/>
          </a:p>
        </p:txBody>
      </p:sp>
      <p:sp>
        <p:nvSpPr>
          <p:cNvPr id="104858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9386" y="5876515"/>
            <a:ext cx="9668395" cy="498475"/>
          </a:xfrm>
        </p:spPr>
        <p:txBody>
          <a:bodyPr anchor="ctr">
            <a:normAutofit/>
          </a:bodyPr>
          <a:lstStyle>
            <a:lvl1pPr marL="0" indent="0">
              <a:buNone/>
              <a:defRPr sz="1300" b="0" i="0">
                <a:solidFill>
                  <a:schemeClr val="tx1"/>
                </a:solidFill>
                <a:latin typeface="Equip Extended Light" panose="02000503000000020004" pitchFamily="2" charset="77"/>
              </a:defRPr>
            </a:lvl1pPr>
          </a:lstStyle>
          <a:p>
            <a:pPr lvl="0"/>
            <a:r>
              <a:rPr lang="en-GB" dirty="0"/>
              <a:t>Edit Footnote</a:t>
            </a:r>
          </a:p>
        </p:txBody>
      </p:sp>
    </p:spTree>
    <p:extLst>
      <p:ext uri="{BB962C8B-B14F-4D97-AF65-F5344CB8AC3E}">
        <p14:creationId xmlns:p14="http://schemas.microsoft.com/office/powerpoint/2010/main" val="21587875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1_plain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r1Artboard 2edsw.pdf" descr="r1Artboard 2edsw.pdf"/>
          <p:cNvPicPr>
            <a:picLocks noChangeAspect="1"/>
          </p:cNvPicPr>
          <p:nvPr userDrawn="1"/>
        </p:nvPicPr>
        <p:blipFill rotWithShape="1">
          <a:blip r:embed="rId2" cstate="screen">
            <a:alphaModFix amt="13000"/>
          </a:blip>
          <a:srcRect/>
          <a:stretch>
            <a:fillRect/>
          </a:stretch>
        </p:blipFill>
        <p:spPr>
          <a:xfrm>
            <a:off x="0" y="4241260"/>
            <a:ext cx="3185689" cy="2616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7160" name="Graphic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03600" y="379903"/>
            <a:ext cx="813599" cy="715078"/>
          </a:xfrm>
          <a:prstGeom prst="rect">
            <a:avLst/>
          </a:prstGeom>
        </p:spPr>
      </p:pic>
      <p:sp>
        <p:nvSpPr>
          <p:cNvPr id="1048608" name="Content Placeholder 5"/>
          <p:cNvSpPr>
            <a:spLocks noGrp="1"/>
          </p:cNvSpPr>
          <p:nvPr>
            <p:ph sz="quarter" idx="11"/>
          </p:nvPr>
        </p:nvSpPr>
        <p:spPr>
          <a:xfrm>
            <a:off x="626400" y="1602250"/>
            <a:ext cx="10854000" cy="3866150"/>
          </a:xfrm>
        </p:spPr>
        <p:txBody>
          <a:bodyPr/>
          <a:lstStyle>
            <a:lvl1pPr>
              <a:defRPr>
                <a:solidFill>
                  <a:srgbClr val="060320"/>
                </a:solidFill>
              </a:defRPr>
            </a:lvl1pPr>
            <a:lvl2pPr>
              <a:defRPr>
                <a:solidFill>
                  <a:srgbClr val="060320"/>
                </a:solidFill>
              </a:defRPr>
            </a:lvl2pPr>
            <a:lvl3pPr>
              <a:defRPr>
                <a:solidFill>
                  <a:srgbClr val="060320"/>
                </a:solidFill>
              </a:defRPr>
            </a:lvl3pPr>
            <a:lvl4pPr>
              <a:defRPr>
                <a:solidFill>
                  <a:srgbClr val="060320"/>
                </a:solidFill>
              </a:defRPr>
            </a:lvl4pPr>
            <a:lvl5pPr>
              <a:defRPr>
                <a:solidFill>
                  <a:srgbClr val="06032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T" dirty="0"/>
          </a:p>
        </p:txBody>
      </p:sp>
      <p:sp>
        <p:nvSpPr>
          <p:cNvPr id="104860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9385" y="5876515"/>
            <a:ext cx="10854001" cy="498475"/>
          </a:xfrm>
        </p:spPr>
        <p:txBody>
          <a:bodyPr anchor="ctr">
            <a:normAutofit/>
          </a:bodyPr>
          <a:lstStyle>
            <a:lvl1pPr marL="0" indent="0">
              <a:buNone/>
              <a:defRPr sz="1000" b="0" i="0">
                <a:solidFill>
                  <a:srgbClr val="8594A7"/>
                </a:solidFill>
                <a:latin typeface="Equip Extended Light" panose="02000503000000020004" pitchFamily="2" charset="77"/>
              </a:defRPr>
            </a:lvl1pPr>
          </a:lstStyle>
          <a:p>
            <a:pPr lvl="0"/>
            <a:r>
              <a:rPr lang="en-GB" dirty="0"/>
              <a:t>Edit Footnote</a:t>
            </a:r>
          </a:p>
        </p:txBody>
      </p:sp>
      <p:sp>
        <p:nvSpPr>
          <p:cNvPr id="1048610" name="Title 1"/>
          <p:cNvSpPr>
            <a:spLocks noGrp="1"/>
          </p:cNvSpPr>
          <p:nvPr>
            <p:ph type="title" hasCustomPrompt="1"/>
          </p:nvPr>
        </p:nvSpPr>
        <p:spPr>
          <a:xfrm>
            <a:off x="626398" y="481125"/>
            <a:ext cx="7200000" cy="488201"/>
          </a:xfrm>
          <a:prstGeom prst="rect">
            <a:avLst/>
          </a:prstGeom>
        </p:spPr>
        <p:txBody>
          <a:bodyPr tIns="72000" anchor="t">
            <a:spAutoFit/>
          </a:bodyPr>
          <a:lstStyle>
            <a:lvl1pPr>
              <a:lnSpc>
                <a:spcPct val="100000"/>
              </a:lnSpc>
              <a:defRPr sz="2400" b="1" i="0">
                <a:solidFill>
                  <a:srgbClr val="060320"/>
                </a:solidFill>
                <a:latin typeface="Equip Extended" panose="02000503030000020004" pitchFamily="2" charset="77"/>
              </a:defRPr>
            </a:lvl1pPr>
          </a:lstStyle>
          <a:p>
            <a:r>
              <a:rPr lang="en-GB" dirty="0"/>
              <a:t>Edit title</a:t>
            </a:r>
            <a:endParaRPr lang="en-PT" dirty="0"/>
          </a:p>
        </p:txBody>
      </p:sp>
      <p:sp>
        <p:nvSpPr>
          <p:cNvPr id="1048611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626401" y="930188"/>
            <a:ext cx="7200000" cy="365091"/>
          </a:xfrm>
          <a:prstGeom prst="rect">
            <a:avLst/>
          </a:prstGeom>
        </p:spPr>
        <p:txBody>
          <a:bodyPr wrap="square" tIns="72000" anchor="t">
            <a:sp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060320"/>
                </a:solidFill>
                <a:latin typeface="Equip Extended Light" panose="02000503000000020004" pitchFamily="2" charset="77"/>
              </a:defRPr>
            </a:lvl1pPr>
          </a:lstStyle>
          <a:p>
            <a:pPr lvl="0"/>
            <a:r>
              <a:rPr lang="en-GB" dirty="0"/>
              <a:t>Edit subtitle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3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500C-6C84-4A1F-B7CE-E54329785061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104874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00F27-EB0C-4FC5-B94D-331BF20A44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9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800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0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500C-6C84-4A1F-B7CE-E54329785061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104880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0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00F27-EB0C-4FC5-B94D-331BF20A44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60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61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6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500C-6C84-4A1F-B7CE-E54329785061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104876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6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00F27-EB0C-4FC5-B94D-331BF20A44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10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11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1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13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1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500C-6C84-4A1F-B7CE-E54329785061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104871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00F27-EB0C-4FC5-B94D-331BF20A44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5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500C-6C84-4A1F-B7CE-E54329785061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104875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5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00F27-EB0C-4FC5-B94D-331BF20A44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500C-6C84-4A1F-B7CE-E54329785061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104862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2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00F27-EB0C-4FC5-B94D-331BF20A44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26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27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2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500C-6C84-4A1F-B7CE-E54329785061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104872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3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00F27-EB0C-4FC5-B94D-331BF20A44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32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733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3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500C-6C84-4A1F-B7CE-E54329785061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104873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3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00F27-EB0C-4FC5-B94D-331BF20A44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28" name="Straight Connector 19"/>
            <p:cNvCxnSpPr>
              <a:cxnSpLocks/>
            </p:cNvCxnSpPr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Straight Connector 20"/>
            <p:cNvCxnSpPr>
              <a:cxnSpLocks/>
            </p:cNvCxnSpPr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86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7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8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9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0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1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2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3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594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95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596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A500C-6C84-4A1F-B7CE-E54329785061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104859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9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BD00F27-EB0C-4FC5-B94D-331BF20A446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80" r:id="rId17"/>
    <p:sldLayoutId id="2147483662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latin typeface="+mj-lt"/>
                <a:ea typeface="+mj-ea"/>
                <a:cs typeface="+mj-cs"/>
              </a:rPr>
              <a:t>Exit Test Project</a:t>
            </a:r>
          </a:p>
        </p:txBody>
      </p:sp>
      <p:sp>
        <p:nvSpPr>
          <p:cNvPr id="1048584" name="TextBox 2"/>
          <p:cNvSpPr txBox="1"/>
          <p:nvPr/>
        </p:nvSpPr>
        <p:spPr>
          <a:xfrm>
            <a:off x="1507067" y="4050833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6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Name – Saim Hur Hasan</a:t>
            </a:r>
          </a:p>
          <a:p>
            <a:pPr algn="ctr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Personal Number -  3192898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67" name="Picture 2" descr="Graphical user interface, text, application, Wor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68" name="Picture 4" descr="Graphical user interface, text, application  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0121E6-A798-D619-7C69-A3E496AB8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Graphical user interface, application">
            <a:extLst>
              <a:ext uri="{FF2B5EF4-FFF2-40B4-BE49-F238E27FC236}">
                <a16:creationId xmlns:a16="http://schemas.microsoft.com/office/drawing/2014/main" id="{404EDD4B-942E-512E-6599-713B2DF95E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67" name="Picture 2" descr="Graphical user interface, text, application, Wor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68" name="Picture 4" descr="Graphical user interface, text, application  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0121E6-A798-D619-7C69-A3E496AB8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Graphical user interface, application">
            <a:extLst>
              <a:ext uri="{FF2B5EF4-FFF2-40B4-BE49-F238E27FC236}">
                <a16:creationId xmlns:a16="http://schemas.microsoft.com/office/drawing/2014/main" id="{404EDD4B-942E-512E-6599-713B2DF95E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Graphical user interface, website">
            <a:extLst>
              <a:ext uri="{FF2B5EF4-FFF2-40B4-BE49-F238E27FC236}">
                <a16:creationId xmlns:a16="http://schemas.microsoft.com/office/drawing/2014/main" id="{0DB82354-FA43-74FA-3CC0-95465B3871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48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73" name="Picture 2" descr="Graphical user interface, text, application, Wor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74" name="Picture 4" descr="Graphical user interface, text, application  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EBABB1-631F-4E52-9454-E35EA2E4B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Graphical user interface, website">
            <a:extLst>
              <a:ext uri="{FF2B5EF4-FFF2-40B4-BE49-F238E27FC236}">
                <a16:creationId xmlns:a16="http://schemas.microsoft.com/office/drawing/2014/main" id="{8F673869-DD21-158D-C080-B9048B746E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11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73" name="Picture 2" descr="Graphical user interface, text, application, Wor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74" name="Picture 4" descr="Graphical user interface, text, application  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A9CA5E-EC69-A148-898E-4AD2726C1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51226C-43B1-6F64-18F3-447E94239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Graphical user interface, website">
            <a:extLst>
              <a:ext uri="{FF2B5EF4-FFF2-40B4-BE49-F238E27FC236}">
                <a16:creationId xmlns:a16="http://schemas.microsoft.com/office/drawing/2014/main" id="{EA701F03-7CBE-EBD0-620D-71EDABECB1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25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70" name="Picture 2" descr="Graphical user interface, text, application, Wor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71" name="Picture 4" descr="Graphical user interface, text, application  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931B81-42A8-DC30-36E9-5602DDC056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6E113B2-9540-9618-EAEA-50A4AA2277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73" name="Picture 2" descr="Graphical user interface, text, application, Wor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74" name="Picture 4" descr="Graphical user interface, text, application  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6038C9-DFC7-0189-E6AB-B85A11606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5389740-9457-C6A2-2673-C49C4E1718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73" name="Picture 2" descr="Graphical user interface, text, application, Wor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74" name="Picture 4" descr="Graphical user interface, text, application  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BDEB9E-A7BE-8099-6130-52D10B238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Graphical user interface, application">
            <a:extLst>
              <a:ext uri="{FF2B5EF4-FFF2-40B4-BE49-F238E27FC236}">
                <a16:creationId xmlns:a16="http://schemas.microsoft.com/office/drawing/2014/main" id="{7180067C-7645-D8D3-5DB4-D94F1D5FFC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56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5793E-6D6A-3FF2-BE3C-8374AA9B80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Approach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4008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0217CF-8B37-9EDC-CA46-ADD319D34EB0}"/>
              </a:ext>
            </a:extLst>
          </p:cNvPr>
          <p:cNvSpPr/>
          <p:nvPr/>
        </p:nvSpPr>
        <p:spPr>
          <a:xfrm>
            <a:off x="3070749" y="371844"/>
            <a:ext cx="5734050" cy="81915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Catalogue Application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CB90B45-A2E6-A5B8-4311-816B359F515F}"/>
              </a:ext>
            </a:extLst>
          </p:cNvPr>
          <p:cNvSpPr/>
          <p:nvPr/>
        </p:nvSpPr>
        <p:spPr>
          <a:xfrm>
            <a:off x="523784" y="2115104"/>
            <a:ext cx="4465468" cy="301840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E0E0546-0265-9A87-0FD8-02D1465EA069}"/>
              </a:ext>
            </a:extLst>
          </p:cNvPr>
          <p:cNvSpPr/>
          <p:nvPr/>
        </p:nvSpPr>
        <p:spPr>
          <a:xfrm>
            <a:off x="825623" y="2379216"/>
            <a:ext cx="3897297" cy="245911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A9B0A1-F4D0-59C4-5451-BEBC6BC39EFF}"/>
              </a:ext>
            </a:extLst>
          </p:cNvPr>
          <p:cNvSpPr/>
          <p:nvPr/>
        </p:nvSpPr>
        <p:spPr>
          <a:xfrm>
            <a:off x="1100831" y="3107184"/>
            <a:ext cx="1544715" cy="8788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Components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A1278C2-8F39-F289-A3A2-232F5C8615AB}"/>
              </a:ext>
            </a:extLst>
          </p:cNvPr>
          <p:cNvSpPr/>
          <p:nvPr/>
        </p:nvSpPr>
        <p:spPr>
          <a:xfrm>
            <a:off x="3071674" y="3107184"/>
            <a:ext cx="1544715" cy="8788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9EB8AB-26E9-C871-E018-525393A879EB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2645546" y="3546629"/>
            <a:ext cx="4261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C4A6FA7-832C-5D1D-318A-078479697334}"/>
              </a:ext>
            </a:extLst>
          </p:cNvPr>
          <p:cNvSpPr/>
          <p:nvPr/>
        </p:nvSpPr>
        <p:spPr>
          <a:xfrm>
            <a:off x="6328299" y="2145066"/>
            <a:ext cx="4058575" cy="28741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05785F3-2634-66E0-ECAE-A3FF6CF6D946}"/>
              </a:ext>
            </a:extLst>
          </p:cNvPr>
          <p:cNvSpPr/>
          <p:nvPr/>
        </p:nvSpPr>
        <p:spPr>
          <a:xfrm>
            <a:off x="6533967" y="3107183"/>
            <a:ext cx="1305017" cy="8788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71E71DE-1ED9-FBE6-D542-7FC0C7C2D0B9}"/>
              </a:ext>
            </a:extLst>
          </p:cNvPr>
          <p:cNvSpPr/>
          <p:nvPr/>
        </p:nvSpPr>
        <p:spPr>
          <a:xfrm>
            <a:off x="8238478" y="3107184"/>
            <a:ext cx="1132643" cy="87889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9FAFECD-5939-4A02-E81D-BC01ACBAF379}"/>
              </a:ext>
            </a:extLst>
          </p:cNvPr>
          <p:cNvSpPr/>
          <p:nvPr/>
        </p:nvSpPr>
        <p:spPr>
          <a:xfrm>
            <a:off x="9603697" y="3107183"/>
            <a:ext cx="692458" cy="87889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DAO</a:t>
            </a:r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E5184640-7729-0600-3335-ACF8BC646961}"/>
              </a:ext>
            </a:extLst>
          </p:cNvPr>
          <p:cNvSpPr/>
          <p:nvPr/>
        </p:nvSpPr>
        <p:spPr>
          <a:xfrm>
            <a:off x="10830757" y="2379216"/>
            <a:ext cx="1100831" cy="2370337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Database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4E7748-9B1F-8ADF-A66C-C2FE79C930C7}"/>
              </a:ext>
            </a:extLst>
          </p:cNvPr>
          <p:cNvCxnSpPr>
            <a:stCxn id="19" idx="3"/>
          </p:cNvCxnSpPr>
          <p:nvPr/>
        </p:nvCxnSpPr>
        <p:spPr>
          <a:xfrm flipV="1">
            <a:off x="7838984" y="3546627"/>
            <a:ext cx="39949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A5F4ED-BF91-6DD2-E96B-234609B4E93A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 flipV="1">
            <a:off x="9371121" y="3546628"/>
            <a:ext cx="23257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8E3029-30DA-1572-CD53-ADAB3AB5ABE0}"/>
              </a:ext>
            </a:extLst>
          </p:cNvPr>
          <p:cNvCxnSpPr>
            <a:stCxn id="21" idx="3"/>
            <a:endCxn id="22" idx="2"/>
          </p:cNvCxnSpPr>
          <p:nvPr/>
        </p:nvCxnSpPr>
        <p:spPr>
          <a:xfrm>
            <a:off x="10296155" y="3546628"/>
            <a:ext cx="534602" cy="177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93F31F-4AE0-7B4E-2A0E-9427026B9FA2}"/>
              </a:ext>
            </a:extLst>
          </p:cNvPr>
          <p:cNvCxnSpPr>
            <a:cxnSpLocks/>
          </p:cNvCxnSpPr>
          <p:nvPr/>
        </p:nvCxnSpPr>
        <p:spPr>
          <a:xfrm>
            <a:off x="4616389" y="3364638"/>
            <a:ext cx="20002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131CC32-67A6-BC4F-40E1-AC9ED55588F4}"/>
              </a:ext>
            </a:extLst>
          </p:cNvPr>
          <p:cNvCxnSpPr>
            <a:cxnSpLocks/>
          </p:cNvCxnSpPr>
          <p:nvPr/>
        </p:nvCxnSpPr>
        <p:spPr>
          <a:xfrm flipH="1">
            <a:off x="4616389" y="3719744"/>
            <a:ext cx="1917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079F4FB-6C8C-D62B-4E43-1D7ACABECABA}"/>
              </a:ext>
            </a:extLst>
          </p:cNvPr>
          <p:cNvSpPr/>
          <p:nvPr/>
        </p:nvSpPr>
        <p:spPr>
          <a:xfrm>
            <a:off x="5133050" y="3018415"/>
            <a:ext cx="1017510" cy="2840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Request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E8FC6F-69F1-93C9-ABBC-3232F5F4B4E7}"/>
              </a:ext>
            </a:extLst>
          </p:cNvPr>
          <p:cNvSpPr/>
          <p:nvPr/>
        </p:nvSpPr>
        <p:spPr>
          <a:xfrm>
            <a:off x="5079971" y="3781894"/>
            <a:ext cx="1157609" cy="2929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Response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2F35A63-1723-7A43-FA90-BE7FC49EB3E1}"/>
              </a:ext>
            </a:extLst>
          </p:cNvPr>
          <p:cNvSpPr/>
          <p:nvPr/>
        </p:nvSpPr>
        <p:spPr>
          <a:xfrm>
            <a:off x="1873188" y="4927107"/>
            <a:ext cx="1464816" cy="175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Module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35ACC39-40C5-137D-B58D-3711BCF78C6D}"/>
              </a:ext>
            </a:extLst>
          </p:cNvPr>
          <p:cNvSpPr/>
          <p:nvPr/>
        </p:nvSpPr>
        <p:spPr>
          <a:xfrm>
            <a:off x="1660124" y="5264458"/>
            <a:ext cx="1882066" cy="308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Front End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C9AAE90-EB29-50F2-6524-B676659AB9EE}"/>
              </a:ext>
            </a:extLst>
          </p:cNvPr>
          <p:cNvSpPr/>
          <p:nvPr/>
        </p:nvSpPr>
        <p:spPr>
          <a:xfrm>
            <a:off x="7421732" y="5133512"/>
            <a:ext cx="1882066" cy="325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Back End</a:t>
            </a:r>
          </a:p>
        </p:txBody>
      </p:sp>
    </p:spTree>
    <p:extLst>
      <p:ext uri="{BB962C8B-B14F-4D97-AF65-F5344CB8AC3E}">
        <p14:creationId xmlns:p14="http://schemas.microsoft.com/office/powerpoint/2010/main" val="4170774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6866EB4-2935-6249-46C5-B2CF84D635A4}"/>
              </a:ext>
            </a:extLst>
          </p:cNvPr>
          <p:cNvSpPr txBox="1"/>
          <p:nvPr/>
        </p:nvSpPr>
        <p:spPr>
          <a:xfrm>
            <a:off x="0" y="83130"/>
            <a:ext cx="12191999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Two applications are developed, Backend is created using IntelliJ and Frontend is created using Angular on VS-code.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Backend, 3 POJOs are made such as users, products, serviceability which will map to 3 tables in database exit-test.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Two controllers are made one for user signup/verification and other related to product operations via different handlers.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Two services, product and authentication are used which will accept request from different controllers and interact with the database via Dao.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Frontend, 4 major components and one header component are created which will manage navigation between the four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 dashboard component, we can filter products based on product name, price range and brand by default it display all the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Login component verify that the current user is valid user, if not a valid user proper error message will display.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Signup component is used to register new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Product details component is used to give full description of the product and tells that a product is deliverable at a </a:t>
            </a:r>
            <a:r>
              <a:rPr lang="en-US" dirty="0">
                <a:latin typeface="Daytona Condensed" panose="020B0604020202020204" pitchFamily="34" charset="0"/>
              </a:rPr>
              <a:t>particular Pincode.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Daytona Condense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Product service is used to hit the request to Product Controller.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User service is used to hit request related to user registration/login.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 routing module is used to navigate between different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Daytona Condense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451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Title 1"/>
          <p:cNvSpPr>
            <a:spLocks noGrp="1"/>
          </p:cNvSpPr>
          <p:nvPr>
            <p:ph type="ctrTitle"/>
          </p:nvPr>
        </p:nvSpPr>
        <p:spPr>
          <a:xfrm>
            <a:off x="1423940" y="1673015"/>
            <a:ext cx="7766936" cy="1646302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Problem Statement</a:t>
            </a:r>
            <a:endParaRPr lang="en-P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ABE66C-CBD8-31C6-3AD8-C9ACB843ED6D}"/>
              </a:ext>
            </a:extLst>
          </p:cNvPr>
          <p:cNvSpPr txBox="1"/>
          <p:nvPr/>
        </p:nvSpPr>
        <p:spPr>
          <a:xfrm>
            <a:off x="1423941" y="3460633"/>
            <a:ext cx="7766936" cy="1865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" indent="-6350" algn="ctr">
              <a:lnSpc>
                <a:spcPct val="107000"/>
              </a:lnSpc>
            </a:pP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problem statement is a product catalogue website where a customer can visit, register themselves, browse products, search products, view product details.</a:t>
            </a:r>
          </a:p>
          <a:p>
            <a:pPr marL="6350" indent="-6350">
              <a:lnSpc>
                <a:spcPct val="107000"/>
              </a:lnSpc>
              <a:spcAft>
                <a:spcPts val="75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</a:p>
          <a:p>
            <a:pPr marL="6350" indent="-6350" algn="r">
              <a:lnSpc>
                <a:spcPct val="103000"/>
              </a:lnSpc>
              <a:spcAft>
                <a:spcPts val="75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F3542-0A45-2375-920D-FBAE34C1A9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2588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2A8B7-924F-E96E-487A-BD4C99BEA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53" y="689960"/>
            <a:ext cx="8961120" cy="6558738"/>
          </a:xfrm>
        </p:spPr>
        <p:txBody>
          <a:bodyPr>
            <a:normAutofit fontScale="90000"/>
          </a:bodyPr>
          <a:lstStyle/>
          <a:p>
            <a:pPr marL="6350" indent="-6350">
              <a:lnSpc>
                <a:spcPct val="107000"/>
              </a:lnSpc>
            </a:pPr>
            <a:br>
              <a:rPr lang="en-IN" sz="1800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IN" sz="1800" b="1" u="sng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First application (REST API – No UI, only backend):</a:t>
            </a:r>
            <a:r>
              <a:rPr lang="en-I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b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b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I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 authentication API </a:t>
            </a:r>
            <a:b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Build a Rest API to support successful/unsuccessful user authentication validation. </a:t>
            </a:r>
            <a:b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 registration API </a:t>
            </a:r>
            <a:b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Build a Rest API to register new users. </a:t>
            </a:r>
            <a:b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I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Search product API </a:t>
            </a:r>
            <a:br>
              <a:rPr lang="en-I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Build a Rest API to search a product by one or many of the following parameters: </a:t>
            </a:r>
            <a:b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IN" sz="18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 </a:t>
            </a:r>
            <a:br>
              <a:rPr lang="en-IN" sz="18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8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 code </a:t>
            </a:r>
            <a:br>
              <a:rPr lang="en-IN" sz="18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8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Brand </a:t>
            </a:r>
            <a:br>
              <a:rPr lang="en-IN" sz="18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IN" sz="18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I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Product Details API </a:t>
            </a:r>
            <a:b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Build a Rest API to get other details such as description for product </a:t>
            </a:r>
            <a:b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b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I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Get Price API </a:t>
            </a:r>
            <a:b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Build a Rest API to get prices for a product or list of products. </a:t>
            </a:r>
            <a:b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b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I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Get Serviceability API </a:t>
            </a:r>
            <a:br>
              <a:rPr lang="en-I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Build a Rest API to check if a product is serviceable/deliverable to a certain pincode and what is the expected delivery time </a:t>
            </a:r>
            <a:b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9036C-0E1E-65BB-3749-D642EBA64DCC}"/>
              </a:ext>
            </a:extLst>
          </p:cNvPr>
          <p:cNvSpPr txBox="1"/>
          <p:nvPr/>
        </p:nvSpPr>
        <p:spPr>
          <a:xfrm>
            <a:off x="490453" y="115758"/>
            <a:ext cx="6101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729D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 applications are to be developed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74522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2A8B7-924F-E96E-487A-BD4C99BEA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53" y="585758"/>
            <a:ext cx="8961120" cy="3753486"/>
          </a:xfrm>
        </p:spPr>
        <p:txBody>
          <a:bodyPr>
            <a:normAutofit fontScale="90000"/>
          </a:bodyPr>
          <a:lstStyle/>
          <a:p>
            <a:pPr marL="6350" indent="-6350">
              <a:lnSpc>
                <a:spcPct val="107000"/>
              </a:lnSpc>
            </a:pPr>
            <a:r>
              <a:rPr lang="en-I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Homepage </a:t>
            </a:r>
            <a:br>
              <a:rPr lang="en-I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Landing page should have links for Registration and Login.  </a:t>
            </a:r>
            <a:b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Homepage should show a search box with which a customer can search for a product. </a:t>
            </a:r>
            <a:b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b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I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Login Page </a:t>
            </a:r>
            <a:br>
              <a:rPr lang="en-I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application should have a login page. User should be able to login. Proper error messages should be handled in case of invalid authentication. </a:t>
            </a:r>
            <a:b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I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Registration Page </a:t>
            </a:r>
            <a:br>
              <a:rPr lang="en-I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application should have a registration page. User should be able to register. Validation for email address, password policy, mandatory fields such as name etc. should be performed. </a:t>
            </a:r>
            <a:b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9036C-0E1E-65BB-3749-D642EBA64DCC}"/>
              </a:ext>
            </a:extLst>
          </p:cNvPr>
          <p:cNvSpPr txBox="1"/>
          <p:nvPr/>
        </p:nvSpPr>
        <p:spPr>
          <a:xfrm>
            <a:off x="490453" y="115758"/>
            <a:ext cx="6101542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>
              <a:lnSpc>
                <a:spcPct val="107000"/>
              </a:lnSpc>
              <a:spcAft>
                <a:spcPts val="75"/>
              </a:spcAft>
            </a:pPr>
            <a:r>
              <a:rPr lang="en-IN" sz="2400" b="1" u="sng" dirty="0">
                <a:solidFill>
                  <a:srgbClr val="729D51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Second Application (using Angular):</a:t>
            </a:r>
            <a:r>
              <a:rPr lang="en-IN" sz="2400" b="1" dirty="0">
                <a:solidFill>
                  <a:srgbClr val="729D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7A427-85F7-0E17-3E2F-66871170AC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6346" y="3765723"/>
            <a:ext cx="5037544" cy="272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99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0C4BA1-530C-4D17-7EC2-2F4A8A3392DD}"/>
              </a:ext>
            </a:extLst>
          </p:cNvPr>
          <p:cNvSpPr txBox="1"/>
          <p:nvPr/>
        </p:nvSpPr>
        <p:spPr>
          <a:xfrm>
            <a:off x="490450" y="382386"/>
            <a:ext cx="9892145" cy="682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" indent="-6350">
              <a:lnSpc>
                <a:spcPct val="107000"/>
              </a:lnSpc>
              <a:spcAft>
                <a:spcPts val="75"/>
              </a:spcAft>
            </a:pPr>
            <a:r>
              <a:rPr lang="en-IN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Product search page.</a:t>
            </a:r>
          </a:p>
          <a:p>
            <a:pPr marL="6350" indent="-6350">
              <a:lnSpc>
                <a:spcPct val="103000"/>
              </a:lnSpc>
              <a:spcAft>
                <a:spcPts val="75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Search screen should search the input text against all input parameters specified for matching products </a:t>
            </a:r>
          </a:p>
          <a:p>
            <a:pPr marL="6350" indent="-6350">
              <a:lnSpc>
                <a:spcPct val="107000"/>
              </a:lnSpc>
              <a:spcAft>
                <a:spcPts val="190"/>
              </a:spcAft>
            </a:pPr>
            <a:r>
              <a:rPr lang="en-IN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Results Page.</a:t>
            </a:r>
          </a:p>
          <a:p>
            <a:pPr marL="6350" indent="-6350">
              <a:lnSpc>
                <a:spcPct val="103000"/>
              </a:lnSpc>
              <a:spcAft>
                <a:spcPts val="75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Once Search is triggered after specifying the search parameters, It will display the search results using the API from 1</a:t>
            </a:r>
            <a:r>
              <a:rPr lang="en-IN" sz="160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</a:t>
            </a:r>
            <a:r>
              <a:rPr lang="en-IN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Application. </a:t>
            </a:r>
          </a:p>
          <a:p>
            <a:pPr marL="6350" indent="-6350">
              <a:lnSpc>
                <a:spcPct val="103000"/>
              </a:lnSpc>
              <a:spcAft>
                <a:spcPts val="75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search results should display product image, name and brand </a:t>
            </a:r>
          </a:p>
          <a:p>
            <a:pPr marL="6350" indent="-6350">
              <a:lnSpc>
                <a:spcPct val="103000"/>
              </a:lnSpc>
              <a:spcAft>
                <a:spcPts val="75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user should be able to see the products and filter them further by brand.  </a:t>
            </a:r>
          </a:p>
          <a:p>
            <a:pPr marL="6350" indent="-6350">
              <a:lnSpc>
                <a:spcPct val="107000"/>
              </a:lnSpc>
              <a:spcAft>
                <a:spcPts val="75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</a:p>
          <a:p>
            <a:pPr marL="6350" indent="-6350">
              <a:lnSpc>
                <a:spcPct val="103000"/>
              </a:lnSpc>
              <a:spcAft>
                <a:spcPts val="75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If a customer is logged in,  </a:t>
            </a:r>
          </a:p>
          <a:p>
            <a:pPr marL="342900" marR="880745" lvl="0" indent="-342900" fontAlgn="base">
              <a:lnSpc>
                <a:spcPct val="103000"/>
              </a:lnSpc>
              <a:spcAft>
                <a:spcPts val="75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IN" sz="16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they should be able to view prices of every product in the search results </a:t>
            </a:r>
          </a:p>
          <a:p>
            <a:pPr marL="342900" marR="880745" lvl="0" indent="-342900" fontAlgn="base">
              <a:lnSpc>
                <a:spcPct val="103000"/>
              </a:lnSpc>
              <a:spcAft>
                <a:spcPts val="75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IN" sz="16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they should be able to click on view details link on every product</a:t>
            </a:r>
            <a:endParaRPr lang="en-IN" sz="16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Segoe UI Symbol" panose="020B0502040204020203" pitchFamily="34" charset="0"/>
              <a:cs typeface="Arial" panose="020B0604020202020204" pitchFamily="34" charset="0"/>
            </a:endParaRPr>
          </a:p>
          <a:p>
            <a:pPr marL="342900" marR="880745" lvl="0" indent="-342900" fontAlgn="base">
              <a:lnSpc>
                <a:spcPct val="103000"/>
              </a:lnSpc>
              <a:spcAft>
                <a:spcPts val="75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IN" sz="16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they should be able to filter products by price range </a:t>
            </a:r>
          </a:p>
          <a:p>
            <a:pPr marL="6350" indent="-6350">
              <a:lnSpc>
                <a:spcPct val="107000"/>
              </a:lnSpc>
              <a:spcAft>
                <a:spcPts val="75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If no results are found, error messages should be displayed. </a:t>
            </a:r>
          </a:p>
          <a:p>
            <a:pPr marL="6350" indent="-6350">
              <a:lnSpc>
                <a:spcPct val="107000"/>
              </a:lnSpc>
              <a:spcAft>
                <a:spcPts val="85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</a:p>
          <a:p>
            <a:pPr marL="6350" indent="-6350">
              <a:lnSpc>
                <a:spcPct val="107000"/>
              </a:lnSpc>
              <a:spcAft>
                <a:spcPts val="75"/>
              </a:spcAft>
            </a:pPr>
            <a:r>
              <a:rPr lang="en-IN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Product details page. </a:t>
            </a:r>
          </a:p>
          <a:p>
            <a:pPr marL="6350" indent="-6350">
              <a:lnSpc>
                <a:spcPct val="103000"/>
              </a:lnSpc>
              <a:spcAft>
                <a:spcPts val="75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Logged in users can view product details by clicking on view product details link from search page. </a:t>
            </a:r>
          </a:p>
          <a:p>
            <a:pPr marL="6350" indent="-6350">
              <a:lnSpc>
                <a:spcPct val="103000"/>
              </a:lnSpc>
              <a:spcAft>
                <a:spcPts val="75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product details page should show product image, product name, description, brand, price and a textbox to check serviceability </a:t>
            </a:r>
          </a:p>
          <a:p>
            <a:pPr marL="6350" indent="-6350">
              <a:lnSpc>
                <a:spcPct val="103000"/>
              </a:lnSpc>
              <a:spcAft>
                <a:spcPts val="75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Logged in user can enter their pincode in the textbox to check serviceability. Once they click on submit, they should get a proper message whether the product can be delivered to their pincode or not and what is the expected delivery time. </a:t>
            </a:r>
          </a:p>
          <a:p>
            <a:pPr marL="6350" indent="-6350">
              <a:lnSpc>
                <a:spcPct val="107000"/>
              </a:lnSpc>
            </a:pPr>
            <a:r>
              <a:rPr lang="en-IN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Logout </a:t>
            </a:r>
          </a:p>
          <a:p>
            <a:pPr marL="6350" indent="-6350">
              <a:lnSpc>
                <a:spcPct val="103000"/>
              </a:lnSpc>
              <a:spcAft>
                <a:spcPts val="24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 should be provided with an option to logout. </a:t>
            </a:r>
          </a:p>
          <a:p>
            <a:pPr marL="6350" indent="-6350">
              <a:lnSpc>
                <a:spcPct val="103000"/>
              </a:lnSpc>
              <a:spcAft>
                <a:spcPts val="75"/>
              </a:spcAft>
            </a:pPr>
            <a:endParaRPr lang="en-IN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6350" indent="-6350">
              <a:lnSpc>
                <a:spcPct val="107000"/>
              </a:lnSpc>
              <a:spcAft>
                <a:spcPts val="19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5863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165F2-B4EC-4182-FE8E-BB6E25E8F2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Solution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8379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62" name="Picture 2" descr="Graphical user interface, text, application, Wor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6D7C63-634F-1413-C283-895FACF36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033F892-FE72-5075-61B0-D768C427B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2C330C60-F12C-9CF3-B6AA-ACF460109C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62" name="Picture 2" descr="Graphical user interface, text, application, Wor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197A55-B38B-8627-F04A-AB916F42C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0BBAACB1-5B04-A059-B509-BC3BC9ED21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86A75E-00FC-3897-746A-A474E65D06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01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59640AB-A561-F345-7FB0-80F99C183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8718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8D125A-B37F-48F1-B1F4-12B4020FD8F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1487</TotalTime>
  <Words>793</Words>
  <Application>Microsoft Office PowerPoint</Application>
  <PresentationFormat>Widescreen</PresentationFormat>
  <Paragraphs>68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Daytona Condensed</vt:lpstr>
      <vt:lpstr>Equip Extended</vt:lpstr>
      <vt:lpstr>Equip Extended Light</vt:lpstr>
      <vt:lpstr>Trebuchet MS</vt:lpstr>
      <vt:lpstr>Wingdings 3</vt:lpstr>
      <vt:lpstr>Facet</vt:lpstr>
      <vt:lpstr>Exit Test Project</vt:lpstr>
      <vt:lpstr>Problem Statement</vt:lpstr>
      <vt:lpstr> First application (REST API – No UI, only backend):    User authentication API  Build a Rest API to support successful/unsuccessful user authentication validation.    User registration API  Build a Rest API to register new users.   Search product API  Build a Rest API to search a product by one or many of the following parameters:  Name  Product code  Brand    Product Details API  Build a Rest API to get other details such as description for product    Get Price API  Build a Rest API to get prices for a product or list of products.    Get Serviceability API  Build a Rest API to check if a product is serviceable/deliverable to a certain pincode and what is the expected delivery time    </vt:lpstr>
      <vt:lpstr>Homepage  Landing page should have links for Registration and Login.   Homepage should show a search box with which a customer can search for a product.    Login Page  The application should have a login page. User should be able to login. Proper error messages should be handled in case of invalid authentication.   Registration Page  The application should have a registration page. User should be able to register. Validation for email address, password policy, mandatory fields such as name etc. should be performed.     </vt:lpstr>
      <vt:lpstr>PowerPoint Presentation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Approach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1- Day 5 Advance Core Java, Maven and Ant Introduction, Java 8/9 new features</dc:title>
  <dc:creator>saksham.gupta@nagarro.com;swaraj.pal@nagarro.com</dc:creator>
  <cp:lastModifiedBy>Saim Hasan</cp:lastModifiedBy>
  <cp:revision>121</cp:revision>
  <dcterms:created xsi:type="dcterms:W3CDTF">2018-02-12T20:57:23Z</dcterms:created>
  <dcterms:modified xsi:type="dcterms:W3CDTF">2022-10-21T12:27:56Z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0x0101001C2F23F7587A7D4AA6844E6C076E1C63</vt:lpwstr>
  </property>
  <property fmtid="{D5CDD505-2E9C-101B-9397-08002B2CF9AE}" pid="3" name="ICV">
    <vt:lpwstr>0a0f0f70d6b44ddcb56b3dbbc4891534</vt:lpwstr>
  </property>
</Properties>
</file>